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62" r:id="rId2"/>
    <p:sldId id="256" r:id="rId3"/>
    <p:sldId id="264" r:id="rId4"/>
    <p:sldId id="257" r:id="rId5"/>
    <p:sldId id="258" r:id="rId6"/>
    <p:sldId id="259" r:id="rId7"/>
    <p:sldId id="260" r:id="rId8"/>
    <p:sldId id="261"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33" autoAdjust="0"/>
    <p:restoredTop sz="94660"/>
  </p:normalViewPr>
  <p:slideViewPr>
    <p:cSldViewPr snapToGrid="0">
      <p:cViewPr varScale="1">
        <p:scale>
          <a:sx n="61" d="100"/>
          <a:sy n="61" d="100"/>
        </p:scale>
        <p:origin x="54" y="5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C62083-23A4-491A-86D5-F15A134530BE}" type="doc">
      <dgm:prSet loTypeId="urn:microsoft.com/office/officeart/2005/8/layout/pyramid2" loCatId="list" qsTypeId="urn:microsoft.com/office/officeart/2005/8/quickstyle/simple1" qsCatId="simple" csTypeId="urn:microsoft.com/office/officeart/2005/8/colors/accent1_2" csCatId="accent1" phldr="1"/>
      <dgm:spPr/>
    </dgm:pt>
    <dgm:pt modelId="{C413DE8A-4178-48AD-874E-96D168B26812}">
      <dgm:prSet phldrT="[Text]"/>
      <dgm:spPr/>
      <dgm:t>
        <a:bodyPr/>
        <a:lstStyle/>
        <a:p>
          <a:r>
            <a:rPr lang="en-US" dirty="0" smtClean="0"/>
            <a:t>POLITICAL</a:t>
          </a:r>
          <a:endParaRPr lang="en-US" dirty="0"/>
        </a:p>
      </dgm:t>
    </dgm:pt>
    <dgm:pt modelId="{42370F42-C8AB-44BA-A054-6A18CAB6B43E}" type="parTrans" cxnId="{CC5FA9A9-CA9D-4F64-9580-9F5AA7981661}">
      <dgm:prSet/>
      <dgm:spPr/>
      <dgm:t>
        <a:bodyPr/>
        <a:lstStyle/>
        <a:p>
          <a:endParaRPr lang="en-US"/>
        </a:p>
      </dgm:t>
    </dgm:pt>
    <dgm:pt modelId="{85F86035-F3C5-47ED-8E36-7180ECEFCA0E}" type="sibTrans" cxnId="{CC5FA9A9-CA9D-4F64-9580-9F5AA7981661}">
      <dgm:prSet/>
      <dgm:spPr/>
      <dgm:t>
        <a:bodyPr/>
        <a:lstStyle/>
        <a:p>
          <a:endParaRPr lang="en-US"/>
        </a:p>
      </dgm:t>
    </dgm:pt>
    <dgm:pt modelId="{A644233B-3B82-42D9-B029-34FA657350C3}">
      <dgm:prSet phldrT="[Text]"/>
      <dgm:spPr/>
      <dgm:t>
        <a:bodyPr/>
        <a:lstStyle/>
        <a:p>
          <a:r>
            <a:rPr lang="en-US" dirty="0" smtClean="0"/>
            <a:t>ADMINISTRATION</a:t>
          </a:r>
          <a:endParaRPr lang="en-US" dirty="0"/>
        </a:p>
      </dgm:t>
    </dgm:pt>
    <dgm:pt modelId="{322FF4AD-BDE3-4466-B7FF-40DDA38EEE62}" type="parTrans" cxnId="{2FC4AA89-8A39-4650-A67C-0E1876BAD9C0}">
      <dgm:prSet/>
      <dgm:spPr/>
      <dgm:t>
        <a:bodyPr/>
        <a:lstStyle/>
        <a:p>
          <a:endParaRPr lang="en-US"/>
        </a:p>
      </dgm:t>
    </dgm:pt>
    <dgm:pt modelId="{9C3F0155-4BAB-42B8-860F-5B7CEDC20E38}" type="sibTrans" cxnId="{2FC4AA89-8A39-4650-A67C-0E1876BAD9C0}">
      <dgm:prSet/>
      <dgm:spPr/>
      <dgm:t>
        <a:bodyPr/>
        <a:lstStyle/>
        <a:p>
          <a:endParaRPr lang="en-US"/>
        </a:p>
      </dgm:t>
    </dgm:pt>
    <dgm:pt modelId="{9D8F0DEF-B2CC-469A-9D53-DA4DA40C3DF5}">
      <dgm:prSet phldrT="[Text]"/>
      <dgm:spPr/>
      <dgm:t>
        <a:bodyPr/>
        <a:lstStyle/>
        <a:p>
          <a:r>
            <a:rPr lang="en-US" dirty="0" smtClean="0">
              <a:solidFill>
                <a:srgbClr val="FF0000"/>
              </a:solidFill>
            </a:rPr>
            <a:t>SOCIETY</a:t>
          </a:r>
          <a:endParaRPr lang="en-US" dirty="0">
            <a:solidFill>
              <a:srgbClr val="FF0000"/>
            </a:solidFill>
          </a:endParaRPr>
        </a:p>
      </dgm:t>
    </dgm:pt>
    <dgm:pt modelId="{B0E8CAA5-8169-48C4-9E0E-D716421A3BFC}" type="parTrans" cxnId="{82BCAA49-4089-4CED-BE01-EA1826D38FF1}">
      <dgm:prSet/>
      <dgm:spPr/>
      <dgm:t>
        <a:bodyPr/>
        <a:lstStyle/>
        <a:p>
          <a:endParaRPr lang="en-US"/>
        </a:p>
      </dgm:t>
    </dgm:pt>
    <dgm:pt modelId="{BEE9DA86-E44D-4896-8D30-4EAAC089AA34}" type="sibTrans" cxnId="{82BCAA49-4089-4CED-BE01-EA1826D38FF1}">
      <dgm:prSet/>
      <dgm:spPr/>
      <dgm:t>
        <a:bodyPr/>
        <a:lstStyle/>
        <a:p>
          <a:endParaRPr lang="en-US"/>
        </a:p>
      </dgm:t>
    </dgm:pt>
    <dgm:pt modelId="{D9557254-7B66-4BC4-A396-CA6C5BACC326}" type="pres">
      <dgm:prSet presAssocID="{78C62083-23A4-491A-86D5-F15A134530BE}" presName="compositeShape" presStyleCnt="0">
        <dgm:presLayoutVars>
          <dgm:dir/>
          <dgm:resizeHandles/>
        </dgm:presLayoutVars>
      </dgm:prSet>
      <dgm:spPr/>
    </dgm:pt>
    <dgm:pt modelId="{44AE7DFF-8D15-459C-82C8-ECB2C8C6DA92}" type="pres">
      <dgm:prSet presAssocID="{78C62083-23A4-491A-86D5-F15A134530BE}" presName="pyramid" presStyleLbl="node1" presStyleIdx="0" presStyleCnt="1" custLinFactNeighborX="1500" custLinFactNeighborY="18"/>
      <dgm:spPr/>
    </dgm:pt>
    <dgm:pt modelId="{72AA1767-647A-4554-987C-02DE89A93E42}" type="pres">
      <dgm:prSet presAssocID="{78C62083-23A4-491A-86D5-F15A134530BE}" presName="theList" presStyleCnt="0"/>
      <dgm:spPr/>
    </dgm:pt>
    <dgm:pt modelId="{BC2EC922-1ADD-411E-A430-13727F306F5D}" type="pres">
      <dgm:prSet presAssocID="{C413DE8A-4178-48AD-874E-96D168B26812}" presName="aNode" presStyleLbl="fgAcc1" presStyleIdx="0" presStyleCnt="3" custScaleX="249383" custScaleY="18460">
        <dgm:presLayoutVars>
          <dgm:bulletEnabled val="1"/>
        </dgm:presLayoutVars>
      </dgm:prSet>
      <dgm:spPr/>
    </dgm:pt>
    <dgm:pt modelId="{79D815A9-5D8F-4BC0-A741-FA8C255ED7ED}" type="pres">
      <dgm:prSet presAssocID="{C413DE8A-4178-48AD-874E-96D168B26812}" presName="aSpace" presStyleCnt="0"/>
      <dgm:spPr/>
    </dgm:pt>
    <dgm:pt modelId="{F75BE7DD-ADF9-46F1-AED5-76FDC6E57AFC}" type="pres">
      <dgm:prSet presAssocID="{A644233B-3B82-42D9-B029-34FA657350C3}" presName="aNode" presStyleLbl="fgAcc1" presStyleIdx="1" presStyleCnt="3" custScaleX="237769" custScaleY="18748">
        <dgm:presLayoutVars>
          <dgm:bulletEnabled val="1"/>
        </dgm:presLayoutVars>
      </dgm:prSet>
      <dgm:spPr/>
    </dgm:pt>
    <dgm:pt modelId="{832FCFBD-CAD7-4560-AC31-5E15DC2BA251}" type="pres">
      <dgm:prSet presAssocID="{A644233B-3B82-42D9-B029-34FA657350C3}" presName="aSpace" presStyleCnt="0"/>
      <dgm:spPr/>
    </dgm:pt>
    <dgm:pt modelId="{90C2B1A9-4C53-4BAA-9A1A-410F8CF137A8}" type="pres">
      <dgm:prSet presAssocID="{9D8F0DEF-B2CC-469A-9D53-DA4DA40C3DF5}" presName="aNode" presStyleLbl="fgAcc1" presStyleIdx="2" presStyleCnt="3" custScaleX="227462" custScaleY="18280">
        <dgm:presLayoutVars>
          <dgm:bulletEnabled val="1"/>
        </dgm:presLayoutVars>
      </dgm:prSet>
      <dgm:spPr/>
    </dgm:pt>
    <dgm:pt modelId="{5C381FB7-07E8-49EE-BE9C-C0700A7F158D}" type="pres">
      <dgm:prSet presAssocID="{9D8F0DEF-B2CC-469A-9D53-DA4DA40C3DF5}" presName="aSpace" presStyleCnt="0"/>
      <dgm:spPr/>
    </dgm:pt>
  </dgm:ptLst>
  <dgm:cxnLst>
    <dgm:cxn modelId="{2FC4AA89-8A39-4650-A67C-0E1876BAD9C0}" srcId="{78C62083-23A4-491A-86D5-F15A134530BE}" destId="{A644233B-3B82-42D9-B029-34FA657350C3}" srcOrd="1" destOrd="0" parTransId="{322FF4AD-BDE3-4466-B7FF-40DDA38EEE62}" sibTransId="{9C3F0155-4BAB-42B8-860F-5B7CEDC20E38}"/>
    <dgm:cxn modelId="{CC5FA9A9-CA9D-4F64-9580-9F5AA7981661}" srcId="{78C62083-23A4-491A-86D5-F15A134530BE}" destId="{C413DE8A-4178-48AD-874E-96D168B26812}" srcOrd="0" destOrd="0" parTransId="{42370F42-C8AB-44BA-A054-6A18CAB6B43E}" sibTransId="{85F86035-F3C5-47ED-8E36-7180ECEFCA0E}"/>
    <dgm:cxn modelId="{DD780F84-28DF-4775-8517-642AFB2E2DFD}" type="presOf" srcId="{C413DE8A-4178-48AD-874E-96D168B26812}" destId="{BC2EC922-1ADD-411E-A430-13727F306F5D}" srcOrd="0" destOrd="0" presId="urn:microsoft.com/office/officeart/2005/8/layout/pyramid2"/>
    <dgm:cxn modelId="{117C418F-BEF2-4A08-8513-5C97737EC404}" type="presOf" srcId="{A644233B-3B82-42D9-B029-34FA657350C3}" destId="{F75BE7DD-ADF9-46F1-AED5-76FDC6E57AFC}" srcOrd="0" destOrd="0" presId="urn:microsoft.com/office/officeart/2005/8/layout/pyramid2"/>
    <dgm:cxn modelId="{82BCAA49-4089-4CED-BE01-EA1826D38FF1}" srcId="{78C62083-23A4-491A-86D5-F15A134530BE}" destId="{9D8F0DEF-B2CC-469A-9D53-DA4DA40C3DF5}" srcOrd="2" destOrd="0" parTransId="{B0E8CAA5-8169-48C4-9E0E-D716421A3BFC}" sibTransId="{BEE9DA86-E44D-4896-8D30-4EAAC089AA34}"/>
    <dgm:cxn modelId="{768E059D-8D50-4658-9E62-23A25D8B21F7}" type="presOf" srcId="{9D8F0DEF-B2CC-469A-9D53-DA4DA40C3DF5}" destId="{90C2B1A9-4C53-4BAA-9A1A-410F8CF137A8}" srcOrd="0" destOrd="0" presId="urn:microsoft.com/office/officeart/2005/8/layout/pyramid2"/>
    <dgm:cxn modelId="{5D24A759-BB75-4C7A-A22D-B78CC9C4CF85}" type="presOf" srcId="{78C62083-23A4-491A-86D5-F15A134530BE}" destId="{D9557254-7B66-4BC4-A396-CA6C5BACC326}" srcOrd="0" destOrd="0" presId="urn:microsoft.com/office/officeart/2005/8/layout/pyramid2"/>
    <dgm:cxn modelId="{589FF5CF-2365-4DE6-9F8B-53024169C6DE}" type="presParOf" srcId="{D9557254-7B66-4BC4-A396-CA6C5BACC326}" destId="{44AE7DFF-8D15-459C-82C8-ECB2C8C6DA92}" srcOrd="0" destOrd="0" presId="urn:microsoft.com/office/officeart/2005/8/layout/pyramid2"/>
    <dgm:cxn modelId="{47B41FDC-F07F-4DB0-BCB5-71FD42D7ABE3}" type="presParOf" srcId="{D9557254-7B66-4BC4-A396-CA6C5BACC326}" destId="{72AA1767-647A-4554-987C-02DE89A93E42}" srcOrd="1" destOrd="0" presId="urn:microsoft.com/office/officeart/2005/8/layout/pyramid2"/>
    <dgm:cxn modelId="{C1ABE0D0-BCD7-412A-8493-E133FF0A9F5B}" type="presParOf" srcId="{72AA1767-647A-4554-987C-02DE89A93E42}" destId="{BC2EC922-1ADD-411E-A430-13727F306F5D}" srcOrd="0" destOrd="0" presId="urn:microsoft.com/office/officeart/2005/8/layout/pyramid2"/>
    <dgm:cxn modelId="{1058FFFE-0232-48EE-8F37-B3559E36A827}" type="presParOf" srcId="{72AA1767-647A-4554-987C-02DE89A93E42}" destId="{79D815A9-5D8F-4BC0-A741-FA8C255ED7ED}" srcOrd="1" destOrd="0" presId="urn:microsoft.com/office/officeart/2005/8/layout/pyramid2"/>
    <dgm:cxn modelId="{C0CE4A5B-1173-43E1-8707-C94957ED1385}" type="presParOf" srcId="{72AA1767-647A-4554-987C-02DE89A93E42}" destId="{F75BE7DD-ADF9-46F1-AED5-76FDC6E57AFC}" srcOrd="2" destOrd="0" presId="urn:microsoft.com/office/officeart/2005/8/layout/pyramid2"/>
    <dgm:cxn modelId="{AE37E28A-B705-40FA-803C-FAF850D8F594}" type="presParOf" srcId="{72AA1767-647A-4554-987C-02DE89A93E42}" destId="{832FCFBD-CAD7-4560-AC31-5E15DC2BA251}" srcOrd="3" destOrd="0" presId="urn:microsoft.com/office/officeart/2005/8/layout/pyramid2"/>
    <dgm:cxn modelId="{19D93229-2025-4502-A6A5-73028FC2F207}" type="presParOf" srcId="{72AA1767-647A-4554-987C-02DE89A93E42}" destId="{90C2B1A9-4C53-4BAA-9A1A-410F8CF137A8}" srcOrd="4" destOrd="0" presId="urn:microsoft.com/office/officeart/2005/8/layout/pyramid2"/>
    <dgm:cxn modelId="{2E2017AE-B3F2-4C52-B503-4E5A244260D5}" type="presParOf" srcId="{72AA1767-647A-4554-987C-02DE89A93E42}" destId="{5C381FB7-07E8-49EE-BE9C-C0700A7F158D}"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AE7DFF-8D15-459C-82C8-ECB2C8C6DA92}">
      <dsp:nvSpPr>
        <dsp:cNvPr id="0" name=""/>
        <dsp:cNvSpPr/>
      </dsp:nvSpPr>
      <dsp:spPr>
        <a:xfrm>
          <a:off x="-79913" y="0"/>
          <a:ext cx="1161411" cy="2913142"/>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2EC922-1ADD-411E-A430-13727F306F5D}">
      <dsp:nvSpPr>
        <dsp:cNvPr id="0" name=""/>
        <dsp:cNvSpPr/>
      </dsp:nvSpPr>
      <dsp:spPr>
        <a:xfrm>
          <a:off x="-80487" y="375137"/>
          <a:ext cx="1882635" cy="429372"/>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smtClean="0"/>
            <a:t>POLITICAL</a:t>
          </a:r>
          <a:endParaRPr lang="en-US" sz="1100" kern="1200" dirty="0"/>
        </a:p>
      </dsp:txBody>
      <dsp:txXfrm>
        <a:off x="-59527" y="396097"/>
        <a:ext cx="1840715" cy="387452"/>
      </dsp:txXfrm>
    </dsp:sp>
    <dsp:sp modelId="{F75BE7DD-ADF9-46F1-AED5-76FDC6E57AFC}">
      <dsp:nvSpPr>
        <dsp:cNvPr id="0" name=""/>
        <dsp:cNvSpPr/>
      </dsp:nvSpPr>
      <dsp:spPr>
        <a:xfrm>
          <a:off x="-36649" y="1095255"/>
          <a:ext cx="1794959" cy="436071"/>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t>ADMINISTRATION</a:t>
          </a:r>
          <a:endParaRPr lang="en-US" sz="1000" kern="1200" dirty="0"/>
        </a:p>
      </dsp:txBody>
      <dsp:txXfrm>
        <a:off x="-15362" y="1116542"/>
        <a:ext cx="1752385" cy="393497"/>
      </dsp:txXfrm>
    </dsp:sp>
    <dsp:sp modelId="{90C2B1A9-4C53-4BAA-9A1A-410F8CF137A8}">
      <dsp:nvSpPr>
        <dsp:cNvPr id="0" name=""/>
        <dsp:cNvSpPr/>
      </dsp:nvSpPr>
      <dsp:spPr>
        <a:xfrm>
          <a:off x="2255" y="1822072"/>
          <a:ext cx="1717150" cy="425186"/>
        </a:xfrm>
        <a:prstGeom prst="round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lvl="0" algn="ctr" defTabSz="444500">
            <a:lnSpc>
              <a:spcPct val="90000"/>
            </a:lnSpc>
            <a:spcBef>
              <a:spcPct val="0"/>
            </a:spcBef>
            <a:spcAft>
              <a:spcPct val="35000"/>
            </a:spcAft>
          </a:pPr>
          <a:r>
            <a:rPr lang="en-US" sz="1000" kern="1200" dirty="0" smtClean="0">
              <a:solidFill>
                <a:srgbClr val="FF0000"/>
              </a:solidFill>
            </a:rPr>
            <a:t>SOCIETY</a:t>
          </a:r>
          <a:endParaRPr lang="en-US" sz="1000" kern="1200" dirty="0">
            <a:solidFill>
              <a:srgbClr val="FF0000"/>
            </a:solidFill>
          </a:endParaRPr>
        </a:p>
      </dsp:txBody>
      <dsp:txXfrm>
        <a:off x="23011" y="1842828"/>
        <a:ext cx="1675638" cy="383674"/>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595739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6081378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5476007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77245323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5394284"/>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54442298"/>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629659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355626967"/>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12/3/2018</a:t>
            </a:fld>
            <a:endParaRPr lang="en-US" dirty="0"/>
          </a:p>
        </p:txBody>
      </p:sp>
    </p:spTree>
    <p:extLst>
      <p:ext uri="{BB962C8B-B14F-4D97-AF65-F5344CB8AC3E}">
        <p14:creationId xmlns:p14="http://schemas.microsoft.com/office/powerpoint/2010/main" val="298997927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7652418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716911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8217465"/>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12736553"/>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039112"/>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2815300940"/>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53948066"/>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12/3/2018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4425198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Lst>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10279968" cy="1095214"/>
          </a:xfrm>
        </p:spPr>
        <p:txBody>
          <a:bodyPr>
            <a:normAutofit/>
          </a:bodyPr>
          <a:lstStyle/>
          <a:p>
            <a:pPr algn="ctr"/>
            <a:r>
              <a:rPr lang="en-US" sz="5400" dirty="0" smtClean="0">
                <a:solidFill>
                  <a:schemeClr val="tx1"/>
                </a:solidFill>
              </a:rPr>
              <a:t>ILLITERACY IN MISSOURI</a:t>
            </a:r>
            <a:endParaRPr lang="en-US" sz="5400" dirty="0">
              <a:solidFill>
                <a:schemeClr val="tx1"/>
              </a:solidFill>
            </a:endParaRPr>
          </a:p>
        </p:txBody>
      </p:sp>
      <p:sp>
        <p:nvSpPr>
          <p:cNvPr id="3" name="Content Placeholder 2"/>
          <p:cNvSpPr>
            <a:spLocks noGrp="1"/>
          </p:cNvSpPr>
          <p:nvPr>
            <p:ph idx="1"/>
          </p:nvPr>
        </p:nvSpPr>
        <p:spPr>
          <a:xfrm>
            <a:off x="677334" y="1704815"/>
            <a:ext cx="10279968" cy="4695986"/>
          </a:xfrm>
        </p:spPr>
        <p:txBody>
          <a:bodyPr>
            <a:normAutofit/>
          </a:bodyPr>
          <a:lstStyle/>
          <a:p>
            <a:r>
              <a:rPr lang="en-US" sz="2000" dirty="0" smtClean="0"/>
              <a:t>Missouri is among the few states in America that still have high levels of illiteracy and this has made the lives of the locals unbearable. Globally, it has been proven that illiteracy has direct link to poverty and it has also been emphasized to be the determinant factor on whether the efforts towards poverty alleviation will be successful.  This statistic has proven in Missouri because the state also host a large percent of people living in extreme poverty throughout America. As a single entity, illiteracy distorts the national efforts towards development and the ripple effect is that other forms of vices develop in the affected societies.</a:t>
            </a:r>
          </a:p>
          <a:p>
            <a:r>
              <a:rPr lang="en-US" sz="2000" dirty="0" smtClean="0"/>
              <a:t>There are numerous factors that lead to poverty and they must be tackled with an open mind for them to be curtailed completely. This then calls for action from all actors across the state and federal education systems, and partisan organizations. However, the inclusivity of all members of the society is vital in the whole venture to ensure that no one is left behind in the development. This is the gap that community development fills and ensures that the taken steps are not backtracked over time.</a:t>
            </a:r>
            <a:endParaRPr lang="en-US" sz="2000" dirty="0"/>
          </a:p>
        </p:txBody>
      </p:sp>
    </p:spTree>
    <p:extLst>
      <p:ext uri="{BB962C8B-B14F-4D97-AF65-F5344CB8AC3E}">
        <p14:creationId xmlns:p14="http://schemas.microsoft.com/office/powerpoint/2010/main" val="72103644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p14:dur="250">
        <p15:prstTrans prst="peelOff"/>
      </p:transition>
    </mc:Choice>
    <mc:Fallback>
      <p:transition>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4400" dirty="0" smtClean="0">
                <a:solidFill>
                  <a:schemeClr val="tx1"/>
                </a:solidFill>
              </a:rPr>
              <a:t>IMPORTANCE OF LITERACY</a:t>
            </a:r>
            <a:endParaRPr lang="en-US" sz="4400" dirty="0">
              <a:solidFill>
                <a:schemeClr val="tx1"/>
              </a:solidFill>
            </a:endParaRPr>
          </a:p>
        </p:txBody>
      </p:sp>
      <p:sp>
        <p:nvSpPr>
          <p:cNvPr id="6" name="Content Placeholder 5"/>
          <p:cNvSpPr>
            <a:spLocks noGrp="1"/>
          </p:cNvSpPr>
          <p:nvPr>
            <p:ph sz="half" idx="1"/>
          </p:nvPr>
        </p:nvSpPr>
        <p:spPr>
          <a:xfrm>
            <a:off x="677333" y="1808715"/>
            <a:ext cx="4049649" cy="4584520"/>
          </a:xfrm>
        </p:spPr>
        <p:txBody>
          <a:bodyPr>
            <a:normAutofit/>
          </a:bodyPr>
          <a:lstStyle/>
          <a:p>
            <a:endParaRPr lang="en-US" dirty="0" smtClean="0"/>
          </a:p>
          <a:p>
            <a:pPr>
              <a:buFont typeface="Wingdings" panose="05000000000000000000" pitchFamily="2" charset="2"/>
              <a:buChar char="v"/>
            </a:pPr>
            <a:r>
              <a:rPr lang="en-US" sz="2800" b="1" dirty="0" smtClean="0"/>
              <a:t>RESULTANT FACTORS</a:t>
            </a:r>
          </a:p>
          <a:p>
            <a:pPr>
              <a:buFont typeface="Wingdings" panose="05000000000000000000" pitchFamily="2" charset="2"/>
              <a:buChar char="v"/>
            </a:pPr>
            <a:endParaRPr lang="en-US" dirty="0"/>
          </a:p>
          <a:p>
            <a:pPr>
              <a:buFont typeface="Wingdings" panose="05000000000000000000" pitchFamily="2" charset="2"/>
              <a:buChar char="v"/>
            </a:pPr>
            <a:r>
              <a:rPr lang="en-US" dirty="0" smtClean="0"/>
              <a:t>LOWERS POVERTY RATES</a:t>
            </a:r>
          </a:p>
          <a:p>
            <a:pPr>
              <a:buFont typeface="Wingdings" panose="05000000000000000000" pitchFamily="2" charset="2"/>
              <a:buChar char="v"/>
            </a:pPr>
            <a:r>
              <a:rPr lang="en-US" dirty="0" smtClean="0"/>
              <a:t>IMPROVES DECISION-MAKING</a:t>
            </a:r>
          </a:p>
          <a:p>
            <a:pPr>
              <a:buFont typeface="Wingdings" panose="05000000000000000000" pitchFamily="2" charset="2"/>
              <a:buChar char="v"/>
            </a:pPr>
            <a:r>
              <a:rPr lang="en-US" dirty="0" smtClean="0"/>
              <a:t>CHANGES MENTALITY</a:t>
            </a:r>
          </a:p>
          <a:p>
            <a:pPr>
              <a:buFont typeface="Wingdings" panose="05000000000000000000" pitchFamily="2" charset="2"/>
              <a:buChar char="v"/>
            </a:pPr>
            <a:r>
              <a:rPr lang="en-US" dirty="0" smtClean="0"/>
              <a:t>BUILDS RELATIONSHIPS</a:t>
            </a:r>
          </a:p>
          <a:p>
            <a:pPr>
              <a:buFont typeface="Wingdings" panose="05000000000000000000" pitchFamily="2" charset="2"/>
              <a:buChar char="v"/>
            </a:pPr>
            <a:r>
              <a:rPr lang="en-US" dirty="0" smtClean="0"/>
              <a:t>TOOL FOR CHANGE</a:t>
            </a:r>
          </a:p>
          <a:p>
            <a:pPr>
              <a:buFont typeface="Wingdings" panose="05000000000000000000" pitchFamily="2" charset="2"/>
              <a:buChar char="v"/>
            </a:pPr>
            <a:endParaRPr lang="en-US" dirty="0"/>
          </a:p>
        </p:txBody>
      </p:sp>
      <p:sp>
        <p:nvSpPr>
          <p:cNvPr id="9" name="Content Placeholder 8"/>
          <p:cNvSpPr>
            <a:spLocks noGrp="1"/>
          </p:cNvSpPr>
          <p:nvPr>
            <p:ph sz="half" idx="2"/>
          </p:nvPr>
        </p:nvSpPr>
        <p:spPr>
          <a:xfrm>
            <a:off x="5089969" y="1808715"/>
            <a:ext cx="6146301" cy="4584520"/>
          </a:xfrm>
        </p:spPr>
        <p:txBody>
          <a:bodyPr>
            <a:normAutofit/>
          </a:bodyPr>
          <a:lstStyle/>
          <a:p>
            <a:r>
              <a:rPr lang="en-US" dirty="0" smtClean="0"/>
              <a:t>Education is directly linked with poverty because it influences the kind of job that an individual will get. When the advantage of education is extrapolated to a society or state level, the merits will be immense. That is why there is great lifestyle difference between literate and illiterate people.</a:t>
            </a:r>
          </a:p>
          <a:p>
            <a:r>
              <a:rPr lang="en-US" dirty="0" smtClean="0"/>
              <a:t>Education helps in decision making on matters concerning social services and security. Places with a high number of illiterate people always record the highest number of cases in disease infections. This shows that education is a vital information tool that can be used to change people’s mentality on a variety of issues.</a:t>
            </a:r>
          </a:p>
          <a:p>
            <a:r>
              <a:rPr lang="en-US" dirty="0" smtClean="0"/>
              <a:t>Through education societies learn to live in harmony and coexist despite their differences.</a:t>
            </a:r>
            <a:endParaRPr lang="en-US" dirty="0"/>
          </a:p>
        </p:txBody>
      </p:sp>
    </p:spTree>
    <p:extLst>
      <p:ext uri="{BB962C8B-B14F-4D97-AF65-F5344CB8AC3E}">
        <p14:creationId xmlns:p14="http://schemas.microsoft.com/office/powerpoint/2010/main" val="333625249"/>
      </p:ext>
    </p:extLst>
  </p:cSld>
  <p:clrMapOvr>
    <a:masterClrMapping/>
  </p:clrMapOvr>
  <mc:AlternateContent xmlns:mc="http://schemas.openxmlformats.org/markup-compatibility/2006">
    <mc:Choice xmlns:p14="http://schemas.microsoft.com/office/powerpoint/2010/main" Requires="p14">
      <p:transition>
        <p14:ripple/>
      </p:transition>
    </mc:Choice>
    <mc:Fallback>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13863" y="237641"/>
            <a:ext cx="11008388" cy="909234"/>
          </a:xfrm>
        </p:spPr>
        <p:txBody>
          <a:bodyPr>
            <a:normAutofit/>
          </a:bodyPr>
          <a:lstStyle/>
          <a:p>
            <a:pPr algn="ctr"/>
            <a:r>
              <a:rPr lang="en-US" sz="4400" dirty="0" smtClean="0">
                <a:solidFill>
                  <a:schemeClr val="tx1"/>
                </a:solidFill>
              </a:rPr>
              <a:t>CAUSES OF HIGH ILLITERACY LEVELS</a:t>
            </a:r>
            <a:endParaRPr lang="en-US" sz="4400" dirty="0">
              <a:solidFill>
                <a:schemeClr val="tx1"/>
              </a:solidFill>
            </a:endParaRPr>
          </a:p>
        </p:txBody>
      </p:sp>
      <p:sp>
        <p:nvSpPr>
          <p:cNvPr id="5" name="Text Placeholder 4"/>
          <p:cNvSpPr>
            <a:spLocks noGrp="1"/>
          </p:cNvSpPr>
          <p:nvPr>
            <p:ph type="body" idx="1"/>
          </p:nvPr>
        </p:nvSpPr>
        <p:spPr>
          <a:xfrm>
            <a:off x="413862" y="1348354"/>
            <a:ext cx="3090343" cy="619932"/>
          </a:xfrm>
        </p:spPr>
        <p:txBody>
          <a:bodyPr/>
          <a:lstStyle/>
          <a:p>
            <a:r>
              <a:rPr lang="en-US" dirty="0" smtClean="0"/>
              <a:t>MAIN CAUSES</a:t>
            </a:r>
            <a:endParaRPr lang="en-US" dirty="0"/>
          </a:p>
        </p:txBody>
      </p:sp>
      <p:sp>
        <p:nvSpPr>
          <p:cNvPr id="6" name="Content Placeholder 5"/>
          <p:cNvSpPr>
            <a:spLocks noGrp="1"/>
          </p:cNvSpPr>
          <p:nvPr>
            <p:ph sz="half" idx="2"/>
          </p:nvPr>
        </p:nvSpPr>
        <p:spPr>
          <a:xfrm>
            <a:off x="413862" y="2293749"/>
            <a:ext cx="3090343" cy="4215538"/>
          </a:xfrm>
        </p:spPr>
        <p:txBody>
          <a:bodyPr/>
          <a:lstStyle/>
          <a:p>
            <a:endParaRPr lang="en-US" dirty="0" smtClean="0"/>
          </a:p>
          <a:p>
            <a:endParaRPr lang="en-US" dirty="0"/>
          </a:p>
          <a:p>
            <a:pPr>
              <a:buFont typeface="Wingdings" panose="05000000000000000000" pitchFamily="2" charset="2"/>
              <a:buChar char="v"/>
            </a:pPr>
            <a:r>
              <a:rPr lang="en-US" dirty="0" smtClean="0"/>
              <a:t>PRIVATIZATION OF EDUCATION</a:t>
            </a:r>
          </a:p>
          <a:p>
            <a:pPr>
              <a:buFont typeface="Wingdings" panose="05000000000000000000" pitchFamily="2" charset="2"/>
              <a:buChar char="v"/>
            </a:pPr>
            <a:r>
              <a:rPr lang="en-US" dirty="0" smtClean="0"/>
              <a:t>LAXITY ON ENFORCEMENT</a:t>
            </a:r>
          </a:p>
          <a:p>
            <a:pPr>
              <a:buFont typeface="Wingdings" panose="05000000000000000000" pitchFamily="2" charset="2"/>
              <a:buChar char="v"/>
            </a:pPr>
            <a:r>
              <a:rPr lang="en-US" dirty="0" smtClean="0"/>
              <a:t>HIGH SCHOOL FEE CHARGES</a:t>
            </a:r>
          </a:p>
          <a:p>
            <a:pPr>
              <a:buFont typeface="Wingdings" panose="05000000000000000000" pitchFamily="2" charset="2"/>
              <a:buChar char="v"/>
            </a:pPr>
            <a:r>
              <a:rPr lang="en-US" dirty="0" smtClean="0"/>
              <a:t>NATURAL CALAMITIES</a:t>
            </a:r>
          </a:p>
          <a:p>
            <a:pPr>
              <a:buFont typeface="Wingdings" panose="05000000000000000000" pitchFamily="2" charset="2"/>
              <a:buChar char="v"/>
            </a:pPr>
            <a:r>
              <a:rPr lang="en-US" dirty="0" smtClean="0"/>
              <a:t>STUDENT PREGNANCIES</a:t>
            </a:r>
            <a:endParaRPr lang="en-US" dirty="0"/>
          </a:p>
        </p:txBody>
      </p:sp>
      <p:sp>
        <p:nvSpPr>
          <p:cNvPr id="7" name="Text Placeholder 6"/>
          <p:cNvSpPr>
            <a:spLocks noGrp="1"/>
          </p:cNvSpPr>
          <p:nvPr>
            <p:ph type="body" sz="quarter" idx="3"/>
          </p:nvPr>
        </p:nvSpPr>
        <p:spPr>
          <a:xfrm>
            <a:off x="4107051" y="1348354"/>
            <a:ext cx="7315200" cy="619932"/>
          </a:xfrm>
        </p:spPr>
        <p:txBody>
          <a:bodyPr/>
          <a:lstStyle/>
          <a:p>
            <a:r>
              <a:rPr lang="en-US" dirty="0" smtClean="0"/>
              <a:t>EXPLANATION</a:t>
            </a:r>
            <a:endParaRPr lang="en-US" dirty="0"/>
          </a:p>
        </p:txBody>
      </p:sp>
      <p:sp>
        <p:nvSpPr>
          <p:cNvPr id="8" name="Content Placeholder 7"/>
          <p:cNvSpPr>
            <a:spLocks noGrp="1"/>
          </p:cNvSpPr>
          <p:nvPr>
            <p:ph sz="quarter" idx="4"/>
          </p:nvPr>
        </p:nvSpPr>
        <p:spPr>
          <a:xfrm>
            <a:off x="4107051" y="2293750"/>
            <a:ext cx="7315199" cy="4215538"/>
          </a:xfrm>
        </p:spPr>
        <p:txBody>
          <a:bodyPr>
            <a:normAutofit lnSpcReduction="10000"/>
          </a:bodyPr>
          <a:lstStyle/>
          <a:p>
            <a:r>
              <a:rPr lang="en-US" dirty="0" smtClean="0"/>
              <a:t>Privatization of education has led to the closure of many public schools in the communities because of the easy entry in the social service. Lack of enforcement to regulate the emergence of private schools in the state has led to inequalities in the quality of education offered throughout the state.</a:t>
            </a:r>
          </a:p>
          <a:p>
            <a:r>
              <a:rPr lang="en-US" dirty="0" smtClean="0"/>
              <a:t>The private schools emerged with cheap marketing strategies and that out-maneuvered public schools by enrolling more students. When the private schools dominated the education sector, they raised the amounts of school fees and forced a large percent of enrolled students to drop out of schools.</a:t>
            </a:r>
          </a:p>
          <a:p>
            <a:r>
              <a:rPr lang="en-US" dirty="0" smtClean="0"/>
              <a:t>Natural calamities like perennial floods that hit the state yearly has led to human migrations that distort the education patterns of many students in the state. Moreover, the state has also recorded a high number of student pregnancies that usually lead to dropouts. </a:t>
            </a:r>
          </a:p>
        </p:txBody>
      </p:sp>
    </p:spTree>
    <p:extLst>
      <p:ext uri="{BB962C8B-B14F-4D97-AF65-F5344CB8AC3E}">
        <p14:creationId xmlns:p14="http://schemas.microsoft.com/office/powerpoint/2010/main" val="3470250701"/>
      </p:ext>
    </p:extLst>
  </p:cSld>
  <p:clrMapOvr>
    <a:masterClrMapping/>
  </p:clrMapOvr>
  <mc:AlternateContent xmlns:mc="http://schemas.openxmlformats.org/markup-compatibility/2006">
    <mc:Choice xmlns:p14="http://schemas.microsoft.com/office/powerpoint/2010/main" Requires="p14">
      <p:transition spd="med">
        <p14:rippl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13863" y="237642"/>
            <a:ext cx="11008388" cy="1033220"/>
          </a:xfrm>
        </p:spPr>
        <p:txBody>
          <a:bodyPr>
            <a:normAutofit/>
          </a:bodyPr>
          <a:lstStyle/>
          <a:p>
            <a:pPr algn="ctr"/>
            <a:r>
              <a:rPr lang="en-US" sz="4800" dirty="0" smtClean="0">
                <a:solidFill>
                  <a:schemeClr val="tx1"/>
                </a:solidFill>
              </a:rPr>
              <a:t>CONTRIBUTING FACTORS</a:t>
            </a:r>
            <a:endParaRPr lang="en-US" sz="4800" dirty="0">
              <a:solidFill>
                <a:schemeClr val="tx1"/>
              </a:solidFill>
            </a:endParaRPr>
          </a:p>
        </p:txBody>
      </p:sp>
      <p:sp>
        <p:nvSpPr>
          <p:cNvPr id="5" name="Text Placeholder 4"/>
          <p:cNvSpPr>
            <a:spLocks noGrp="1"/>
          </p:cNvSpPr>
          <p:nvPr>
            <p:ph type="body" idx="1"/>
          </p:nvPr>
        </p:nvSpPr>
        <p:spPr>
          <a:xfrm>
            <a:off x="413863" y="1534332"/>
            <a:ext cx="3090343" cy="557939"/>
          </a:xfrm>
        </p:spPr>
        <p:txBody>
          <a:bodyPr/>
          <a:lstStyle/>
          <a:p>
            <a:r>
              <a:rPr lang="en-US" dirty="0" smtClean="0"/>
              <a:t>MULTIDIMENSIONAL</a:t>
            </a:r>
            <a:endParaRPr lang="en-US" dirty="0"/>
          </a:p>
        </p:txBody>
      </p:sp>
      <p:sp>
        <p:nvSpPr>
          <p:cNvPr id="6" name="Content Placeholder 5"/>
          <p:cNvSpPr>
            <a:spLocks noGrp="1"/>
          </p:cNvSpPr>
          <p:nvPr>
            <p:ph sz="half" idx="2"/>
          </p:nvPr>
        </p:nvSpPr>
        <p:spPr>
          <a:xfrm>
            <a:off x="413863" y="2355741"/>
            <a:ext cx="3090343" cy="4153546"/>
          </a:xfrm>
        </p:spPr>
        <p:txBody>
          <a:bodyPr/>
          <a:lstStyle/>
          <a:p>
            <a:endParaRPr lang="en-US" dirty="0" smtClean="0"/>
          </a:p>
          <a:p>
            <a:endParaRPr lang="en-US" dirty="0"/>
          </a:p>
          <a:p>
            <a:pPr>
              <a:buFont typeface="Wingdings" panose="05000000000000000000" pitchFamily="2" charset="2"/>
              <a:buChar char="v"/>
            </a:pPr>
            <a:r>
              <a:rPr lang="en-US" dirty="0" smtClean="0"/>
              <a:t>POVERTY</a:t>
            </a:r>
          </a:p>
          <a:p>
            <a:pPr>
              <a:buFont typeface="Wingdings" panose="05000000000000000000" pitchFamily="2" charset="2"/>
              <a:buChar char="v"/>
            </a:pPr>
            <a:r>
              <a:rPr lang="en-US" dirty="0" smtClean="0"/>
              <a:t>IGNORANCE</a:t>
            </a:r>
          </a:p>
          <a:p>
            <a:pPr>
              <a:buFont typeface="Wingdings" panose="05000000000000000000" pitchFamily="2" charset="2"/>
              <a:buChar char="v"/>
            </a:pPr>
            <a:r>
              <a:rPr lang="en-US" dirty="0" smtClean="0"/>
              <a:t>CULTURAL INTERFERENCE</a:t>
            </a:r>
          </a:p>
          <a:p>
            <a:pPr>
              <a:buFont typeface="Wingdings" panose="05000000000000000000" pitchFamily="2" charset="2"/>
              <a:buChar char="v"/>
            </a:pPr>
            <a:r>
              <a:rPr lang="en-US" dirty="0" smtClean="0"/>
              <a:t>LACK OF SENSITIZATION</a:t>
            </a:r>
            <a:endParaRPr lang="en-US" dirty="0"/>
          </a:p>
        </p:txBody>
      </p:sp>
      <p:sp>
        <p:nvSpPr>
          <p:cNvPr id="7" name="Text Placeholder 6"/>
          <p:cNvSpPr>
            <a:spLocks noGrp="1"/>
          </p:cNvSpPr>
          <p:nvPr>
            <p:ph type="body" sz="quarter" idx="3"/>
          </p:nvPr>
        </p:nvSpPr>
        <p:spPr>
          <a:xfrm>
            <a:off x="4107051" y="1534332"/>
            <a:ext cx="7315200" cy="557939"/>
          </a:xfrm>
        </p:spPr>
        <p:txBody>
          <a:bodyPr/>
          <a:lstStyle/>
          <a:p>
            <a:r>
              <a:rPr lang="en-US" dirty="0" smtClean="0"/>
              <a:t>EXPLANATION</a:t>
            </a:r>
            <a:endParaRPr lang="en-US" dirty="0"/>
          </a:p>
        </p:txBody>
      </p:sp>
      <p:sp>
        <p:nvSpPr>
          <p:cNvPr id="8" name="Content Placeholder 7"/>
          <p:cNvSpPr>
            <a:spLocks noGrp="1"/>
          </p:cNvSpPr>
          <p:nvPr>
            <p:ph sz="quarter" idx="4"/>
          </p:nvPr>
        </p:nvSpPr>
        <p:spPr>
          <a:xfrm>
            <a:off x="4107051" y="2355742"/>
            <a:ext cx="7315199" cy="4153546"/>
          </a:xfrm>
        </p:spPr>
        <p:txBody>
          <a:bodyPr>
            <a:normAutofit lnSpcReduction="10000"/>
          </a:bodyPr>
          <a:lstStyle/>
          <a:p>
            <a:r>
              <a:rPr lang="en-US" dirty="0" smtClean="0"/>
              <a:t>Education is a determinant factor on the levels of poverty but the dynamics of the statistic shift around the type of education in question. In the case of privatization of education, poverty greatly influences literacy levels because people cannot get education when they are financially unstable.</a:t>
            </a:r>
          </a:p>
          <a:p>
            <a:r>
              <a:rPr lang="en-US" dirty="0" smtClean="0"/>
              <a:t>A good percentage of Missouri dwellers are Native Americans that do not emphasize on the need of education to the children, this is also a factor that catalyzed other vices like teenage pregnancies and drug abuse.</a:t>
            </a:r>
          </a:p>
          <a:p>
            <a:r>
              <a:rPr lang="en-US" dirty="0" smtClean="0"/>
              <a:t>Sensitization literally refers to the social and empowerment of societies within a jurisdiction being studied. People who don’t understand the importance of a venture are usually demotivated to participate in it. That is why it is important to sensitize the masses on their rights and privileges. </a:t>
            </a:r>
            <a:endParaRPr lang="en-US" dirty="0"/>
          </a:p>
        </p:txBody>
      </p:sp>
    </p:spTree>
    <p:extLst>
      <p:ext uri="{BB962C8B-B14F-4D97-AF65-F5344CB8AC3E}">
        <p14:creationId xmlns:p14="http://schemas.microsoft.com/office/powerpoint/2010/main" val="3106472551"/>
      </p:ext>
    </p:extLst>
  </p:cSld>
  <p:clrMapOvr>
    <a:masterClrMapping/>
  </p:clrMapOvr>
  <mc:AlternateContent xmlns:mc="http://schemas.openxmlformats.org/markup-compatibility/2006">
    <mc:Choice xmlns:p14="http://schemas.microsoft.com/office/powerpoint/2010/main" Requires="p14">
      <p:transition>
        <p14:vortex dir="r"/>
      </p:transition>
    </mc:Choice>
    <mc:Fallback>
      <p:transition>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13863" y="237641"/>
            <a:ext cx="11008388" cy="1017722"/>
          </a:xfrm>
        </p:spPr>
        <p:txBody>
          <a:bodyPr>
            <a:normAutofit/>
          </a:bodyPr>
          <a:lstStyle/>
          <a:p>
            <a:pPr algn="ctr"/>
            <a:r>
              <a:rPr lang="en-US" sz="5400" b="1" dirty="0" smtClean="0">
                <a:solidFill>
                  <a:schemeClr val="tx1"/>
                </a:solidFill>
              </a:rPr>
              <a:t>PROPOSED SOLUTIONS</a:t>
            </a:r>
            <a:endParaRPr lang="en-US" sz="5400" b="1" dirty="0">
              <a:solidFill>
                <a:schemeClr val="tx1"/>
              </a:solidFill>
            </a:endParaRPr>
          </a:p>
        </p:txBody>
      </p:sp>
      <p:sp>
        <p:nvSpPr>
          <p:cNvPr id="5" name="Text Placeholder 4"/>
          <p:cNvSpPr>
            <a:spLocks noGrp="1"/>
          </p:cNvSpPr>
          <p:nvPr>
            <p:ph type="body" idx="1"/>
          </p:nvPr>
        </p:nvSpPr>
        <p:spPr>
          <a:xfrm>
            <a:off x="413863" y="1580827"/>
            <a:ext cx="3090343" cy="759417"/>
          </a:xfrm>
        </p:spPr>
        <p:txBody>
          <a:bodyPr/>
          <a:lstStyle/>
          <a:p>
            <a:r>
              <a:rPr lang="en-US" dirty="0" smtClean="0"/>
              <a:t>MAIN POINTS</a:t>
            </a:r>
            <a:endParaRPr lang="en-US" dirty="0"/>
          </a:p>
        </p:txBody>
      </p:sp>
      <p:sp>
        <p:nvSpPr>
          <p:cNvPr id="6" name="Content Placeholder 5"/>
          <p:cNvSpPr>
            <a:spLocks noGrp="1"/>
          </p:cNvSpPr>
          <p:nvPr>
            <p:ph sz="half" idx="2"/>
          </p:nvPr>
        </p:nvSpPr>
        <p:spPr>
          <a:xfrm>
            <a:off x="413863" y="2712203"/>
            <a:ext cx="3090343" cy="3797084"/>
          </a:xfrm>
        </p:spPr>
        <p:txBody>
          <a:bodyPr/>
          <a:lstStyle/>
          <a:p>
            <a:endParaRPr lang="en-US" dirty="0" smtClean="0"/>
          </a:p>
          <a:p>
            <a:endParaRPr lang="en-US" dirty="0"/>
          </a:p>
          <a:p>
            <a:r>
              <a:rPr lang="en-US" dirty="0" smtClean="0"/>
              <a:t>FORMULATE REGULATION POLICIES</a:t>
            </a:r>
          </a:p>
          <a:p>
            <a:r>
              <a:rPr lang="en-US" dirty="0" smtClean="0"/>
              <a:t>REVISE SCHOOL FEE STANDARS IN SCHOOLS</a:t>
            </a:r>
          </a:p>
          <a:p>
            <a:r>
              <a:rPr lang="en-US" dirty="0" smtClean="0"/>
              <a:t>EMPOWER MASSES</a:t>
            </a:r>
            <a:endParaRPr lang="en-US" dirty="0"/>
          </a:p>
        </p:txBody>
      </p:sp>
      <p:sp>
        <p:nvSpPr>
          <p:cNvPr id="7" name="Text Placeholder 6"/>
          <p:cNvSpPr>
            <a:spLocks noGrp="1"/>
          </p:cNvSpPr>
          <p:nvPr>
            <p:ph type="body" sz="quarter" idx="3"/>
          </p:nvPr>
        </p:nvSpPr>
        <p:spPr>
          <a:xfrm>
            <a:off x="4107051" y="1580827"/>
            <a:ext cx="7315200" cy="759417"/>
          </a:xfrm>
        </p:spPr>
        <p:txBody>
          <a:bodyPr/>
          <a:lstStyle/>
          <a:p>
            <a:r>
              <a:rPr lang="en-US" dirty="0" smtClean="0"/>
              <a:t>EXPLANATION</a:t>
            </a:r>
            <a:endParaRPr lang="en-US" dirty="0"/>
          </a:p>
        </p:txBody>
      </p:sp>
      <p:sp>
        <p:nvSpPr>
          <p:cNvPr id="8" name="Content Placeholder 7"/>
          <p:cNvSpPr>
            <a:spLocks noGrp="1"/>
          </p:cNvSpPr>
          <p:nvPr>
            <p:ph sz="quarter" idx="4"/>
          </p:nvPr>
        </p:nvSpPr>
        <p:spPr>
          <a:xfrm>
            <a:off x="4107051" y="2573864"/>
            <a:ext cx="7315199" cy="3935423"/>
          </a:xfrm>
        </p:spPr>
        <p:txBody>
          <a:bodyPr/>
          <a:lstStyle/>
          <a:p>
            <a:r>
              <a:rPr lang="en-US" dirty="0" smtClean="0"/>
              <a:t>Since many private schools that distorted the education systems were established during times education laws were business centered, there needs to be new formulated to ensure that the increase in number of private schools is capped and regulated</a:t>
            </a:r>
          </a:p>
          <a:p>
            <a:r>
              <a:rPr lang="en-US" dirty="0" smtClean="0"/>
              <a:t>Ceiling rates of school fees should also be addressed to ensure that the consumers of education are not overexploited by the cartel education environments. This is the only way that the entry of new schools in the state will be moderated.</a:t>
            </a:r>
          </a:p>
          <a:p>
            <a:r>
              <a:rPr lang="en-US" dirty="0" smtClean="0"/>
              <a:t>The power of the society members must be harnessed to unveil the much needed change in the sector. Through social empowerment, the concerned parties may notice that there is need for change and improve the service delivery to the society members.</a:t>
            </a:r>
            <a:endParaRPr lang="en-US" dirty="0"/>
          </a:p>
        </p:txBody>
      </p:sp>
    </p:spTree>
    <p:extLst>
      <p:ext uri="{BB962C8B-B14F-4D97-AF65-F5344CB8AC3E}">
        <p14:creationId xmlns:p14="http://schemas.microsoft.com/office/powerpoint/2010/main" val="2742359858"/>
      </p:ext>
    </p:extLst>
  </p:cSld>
  <p:clrMapOvr>
    <a:masterClrMapping/>
  </p:clrMapOvr>
  <mc:AlternateContent xmlns:mc="http://schemas.openxmlformats.org/markup-compatibility/2006">
    <mc:Choice xmlns:p14="http://schemas.microsoft.com/office/powerpoint/2010/main" Requires="p14">
      <p:transition p14:dur="250">
        <p14:glitter pattern="hexagon"/>
      </p:transition>
    </mc:Choice>
    <mc:Fallback>
      <p:transition>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13863" y="237641"/>
            <a:ext cx="11008388" cy="893735"/>
          </a:xfrm>
        </p:spPr>
        <p:txBody>
          <a:bodyPr>
            <a:noAutofit/>
          </a:bodyPr>
          <a:lstStyle/>
          <a:p>
            <a:pPr algn="ctr"/>
            <a:r>
              <a:rPr lang="en-US" sz="5400" dirty="0" smtClean="0">
                <a:solidFill>
                  <a:schemeClr val="tx1"/>
                </a:solidFill>
              </a:rPr>
              <a:t>AGENTS OF CHANGE</a:t>
            </a:r>
            <a:endParaRPr lang="en-US" sz="5400" dirty="0">
              <a:solidFill>
                <a:schemeClr val="tx1"/>
              </a:solidFill>
            </a:endParaRPr>
          </a:p>
        </p:txBody>
      </p:sp>
      <p:sp>
        <p:nvSpPr>
          <p:cNvPr id="5" name="Text Placeholder 4"/>
          <p:cNvSpPr>
            <a:spLocks noGrp="1"/>
          </p:cNvSpPr>
          <p:nvPr>
            <p:ph type="body" idx="1"/>
          </p:nvPr>
        </p:nvSpPr>
        <p:spPr>
          <a:xfrm>
            <a:off x="413863" y="1425844"/>
            <a:ext cx="3090343" cy="666427"/>
          </a:xfrm>
        </p:spPr>
        <p:txBody>
          <a:bodyPr/>
          <a:lstStyle/>
          <a:p>
            <a:r>
              <a:rPr lang="en-US" dirty="0" smtClean="0"/>
              <a:t>MAIN INFLUENCERS</a:t>
            </a:r>
            <a:endParaRPr lang="en-US" dirty="0"/>
          </a:p>
        </p:txBody>
      </p:sp>
      <p:sp>
        <p:nvSpPr>
          <p:cNvPr id="6" name="Content Placeholder 5"/>
          <p:cNvSpPr>
            <a:spLocks noGrp="1"/>
          </p:cNvSpPr>
          <p:nvPr>
            <p:ph sz="half" idx="2"/>
          </p:nvPr>
        </p:nvSpPr>
        <p:spPr>
          <a:xfrm>
            <a:off x="413863" y="2573864"/>
            <a:ext cx="3090343" cy="3935423"/>
          </a:xfrm>
        </p:spPr>
        <p:txBody>
          <a:bodyPr/>
          <a:lstStyle/>
          <a:p>
            <a:pPr>
              <a:buFont typeface="Wingdings" panose="05000000000000000000" pitchFamily="2" charset="2"/>
              <a:buChar char="v"/>
            </a:pPr>
            <a:r>
              <a:rPr lang="en-US" dirty="0" smtClean="0"/>
              <a:t>POLITICAL ACTORS</a:t>
            </a:r>
          </a:p>
          <a:p>
            <a:pPr>
              <a:buFont typeface="Wingdings" panose="05000000000000000000" pitchFamily="2" charset="2"/>
              <a:buChar char="v"/>
            </a:pPr>
            <a:r>
              <a:rPr lang="en-US" dirty="0" smtClean="0"/>
              <a:t>ADMINISTRATION HEADS</a:t>
            </a:r>
          </a:p>
          <a:p>
            <a:pPr>
              <a:buFont typeface="Wingdings" panose="05000000000000000000" pitchFamily="2" charset="2"/>
              <a:buChar char="v"/>
            </a:pPr>
            <a:r>
              <a:rPr lang="en-US" dirty="0" smtClean="0"/>
              <a:t>ALL SOCIETY MEMBERS</a:t>
            </a:r>
          </a:p>
          <a:p>
            <a:pPr>
              <a:buFont typeface="Wingdings" panose="05000000000000000000" pitchFamily="2" charset="2"/>
              <a:buChar char="v"/>
            </a:pPr>
            <a:endParaRPr lang="en-US" dirty="0"/>
          </a:p>
        </p:txBody>
      </p:sp>
      <p:sp>
        <p:nvSpPr>
          <p:cNvPr id="7" name="Text Placeholder 6"/>
          <p:cNvSpPr>
            <a:spLocks noGrp="1"/>
          </p:cNvSpPr>
          <p:nvPr>
            <p:ph type="body" sz="quarter" idx="3"/>
          </p:nvPr>
        </p:nvSpPr>
        <p:spPr>
          <a:xfrm>
            <a:off x="4107051" y="1425844"/>
            <a:ext cx="7315200" cy="5207431"/>
          </a:xfrm>
        </p:spPr>
        <p:txBody>
          <a:bodyPr/>
          <a:lstStyle/>
          <a:p>
            <a:r>
              <a:rPr lang="en-US" sz="3200" dirty="0" smtClean="0"/>
              <a:t>RATIONALE</a:t>
            </a:r>
          </a:p>
          <a:p>
            <a:pPr marL="342900" indent="-342900">
              <a:buFont typeface="Wingdings" panose="05000000000000000000" pitchFamily="2" charset="2"/>
              <a:buChar char="§"/>
            </a:pPr>
            <a:r>
              <a:rPr lang="en-US" sz="2000" dirty="0" smtClean="0"/>
              <a:t>Political actors are important in whole change cycle because they formalize the needed changes. This is usually done by forming policies that will enhance the legality of the agreed decisions. However, political actors should only act after they have exhaustively heard everyone's opinion.</a:t>
            </a:r>
          </a:p>
          <a:p>
            <a:pPr marL="342900" indent="-342900">
              <a:buFont typeface="Wingdings" panose="05000000000000000000" pitchFamily="2" charset="2"/>
              <a:buChar char="§"/>
            </a:pPr>
            <a:r>
              <a:rPr lang="en-US" sz="2000" dirty="0" smtClean="0"/>
              <a:t>Administrations should then come in to reinforce the policies made and ensure that all the actors conform with the provided sets of laws. Depending on the preferred tactic of operation, administrations can also be used to valuate success of the policies. </a:t>
            </a:r>
          </a:p>
          <a:p>
            <a:pPr marL="342900" indent="-342900">
              <a:buFont typeface="Wingdings" panose="05000000000000000000" pitchFamily="2" charset="2"/>
              <a:buChar char="§"/>
            </a:pPr>
            <a:endParaRPr lang="en-US" sz="2000" dirty="0"/>
          </a:p>
          <a:p>
            <a:pPr marL="342900" indent="-342900">
              <a:buFont typeface="Wingdings" panose="05000000000000000000" pitchFamily="2" charset="2"/>
              <a:buChar char="§"/>
            </a:pPr>
            <a:endParaRPr lang="en-US" sz="2000" dirty="0" smtClean="0"/>
          </a:p>
          <a:p>
            <a:pPr marL="342900" indent="-342900">
              <a:buFont typeface="Wingdings" panose="05000000000000000000" pitchFamily="2" charset="2"/>
              <a:buChar char="§"/>
            </a:pPr>
            <a:endParaRPr lang="en-US" sz="2000" dirty="0"/>
          </a:p>
        </p:txBody>
      </p:sp>
      <p:graphicFrame>
        <p:nvGraphicFramePr>
          <p:cNvPr id="2" name="Content Placeholder 1"/>
          <p:cNvGraphicFramePr>
            <a:graphicFrameLocks noGrp="1"/>
          </p:cNvGraphicFramePr>
          <p:nvPr>
            <p:ph sz="quarter" idx="4"/>
            <p:extLst>
              <p:ext uri="{D42A27DB-BD31-4B8C-83A1-F6EECF244321}">
                <p14:modId xmlns:p14="http://schemas.microsoft.com/office/powerpoint/2010/main" val="1003130751"/>
              </p:ext>
            </p:extLst>
          </p:nvPr>
        </p:nvGraphicFramePr>
        <p:xfrm>
          <a:off x="991891" y="3735092"/>
          <a:ext cx="1704814" cy="29131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3579664"/>
      </p:ext>
    </p:extLst>
  </p:cSld>
  <p:clrMapOvr>
    <a:masterClrMapping/>
  </p:clrMapOvr>
  <mc:AlternateContent xmlns:mc="http://schemas.openxmlformats.org/markup-compatibility/2006">
    <mc:Choice xmlns:p14="http://schemas.microsoft.com/office/powerpoint/2010/main" Requires="p14">
      <p:transition spd="med">
        <p14:switch dir="r"/>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413863" y="237641"/>
            <a:ext cx="11008388" cy="847240"/>
          </a:xfrm>
        </p:spPr>
        <p:txBody>
          <a:bodyPr/>
          <a:lstStyle/>
          <a:p>
            <a:r>
              <a:rPr lang="en-US" dirty="0" smtClean="0">
                <a:solidFill>
                  <a:schemeClr val="tx1"/>
                </a:solidFill>
              </a:rPr>
              <a:t>ROLE OF COMMUNITY DEVELOPMENT</a:t>
            </a:r>
            <a:endParaRPr lang="en-US" dirty="0">
              <a:solidFill>
                <a:schemeClr val="tx1"/>
              </a:solidFill>
            </a:endParaRPr>
          </a:p>
        </p:txBody>
      </p:sp>
      <p:sp>
        <p:nvSpPr>
          <p:cNvPr id="5" name="Text Placeholder 4"/>
          <p:cNvSpPr>
            <a:spLocks noGrp="1"/>
          </p:cNvSpPr>
          <p:nvPr>
            <p:ph type="body" idx="1"/>
          </p:nvPr>
        </p:nvSpPr>
        <p:spPr>
          <a:xfrm>
            <a:off x="413863" y="1363851"/>
            <a:ext cx="3090343" cy="681925"/>
          </a:xfrm>
        </p:spPr>
        <p:txBody>
          <a:bodyPr/>
          <a:lstStyle/>
          <a:p>
            <a:r>
              <a:rPr lang="en-US" dirty="0" smtClean="0"/>
              <a:t>OVERVIEW</a:t>
            </a:r>
            <a:endParaRPr lang="en-US" dirty="0"/>
          </a:p>
        </p:txBody>
      </p:sp>
      <p:sp>
        <p:nvSpPr>
          <p:cNvPr id="6" name="Content Placeholder 5"/>
          <p:cNvSpPr>
            <a:spLocks noGrp="1"/>
          </p:cNvSpPr>
          <p:nvPr>
            <p:ph sz="half" idx="2"/>
          </p:nvPr>
        </p:nvSpPr>
        <p:spPr>
          <a:xfrm>
            <a:off x="413863" y="2324746"/>
            <a:ext cx="3090343" cy="4184541"/>
          </a:xfrm>
        </p:spPr>
        <p:txBody>
          <a:bodyPr/>
          <a:lstStyle/>
          <a:p>
            <a:endParaRPr lang="en-US" dirty="0" smtClean="0"/>
          </a:p>
          <a:p>
            <a:pPr>
              <a:buFont typeface="Wingdings" panose="05000000000000000000" pitchFamily="2" charset="2"/>
              <a:buChar char="v"/>
            </a:pPr>
            <a:r>
              <a:rPr lang="en-US" dirty="0" smtClean="0"/>
              <a:t>Gathering of people</a:t>
            </a:r>
          </a:p>
          <a:p>
            <a:pPr>
              <a:buFont typeface="Wingdings" panose="05000000000000000000" pitchFamily="2" charset="2"/>
              <a:buChar char="v"/>
            </a:pPr>
            <a:r>
              <a:rPr lang="en-US" dirty="0" smtClean="0"/>
              <a:t>Collection of information</a:t>
            </a:r>
          </a:p>
          <a:p>
            <a:pPr>
              <a:buFont typeface="Wingdings" panose="05000000000000000000" pitchFamily="2" charset="2"/>
              <a:buChar char="v"/>
            </a:pPr>
            <a:r>
              <a:rPr lang="en-US" dirty="0" smtClean="0"/>
              <a:t>Inclusive decision-making </a:t>
            </a:r>
          </a:p>
          <a:p>
            <a:pPr>
              <a:buFont typeface="Wingdings" panose="05000000000000000000" pitchFamily="2" charset="2"/>
              <a:buChar char="v"/>
            </a:pPr>
            <a:r>
              <a:rPr lang="en-US" dirty="0" smtClean="0"/>
              <a:t>Creation of action plans</a:t>
            </a:r>
          </a:p>
          <a:p>
            <a:pPr>
              <a:buFont typeface="Wingdings" panose="05000000000000000000" pitchFamily="2" charset="2"/>
              <a:buChar char="v"/>
            </a:pPr>
            <a:r>
              <a:rPr lang="en-US" dirty="0" smtClean="0"/>
              <a:t>Actualize action plans</a:t>
            </a:r>
          </a:p>
          <a:p>
            <a:pPr>
              <a:buFont typeface="Wingdings" panose="05000000000000000000" pitchFamily="2" charset="2"/>
              <a:buChar char="v"/>
            </a:pPr>
            <a:r>
              <a:rPr lang="en-US" dirty="0" smtClean="0"/>
              <a:t>Monitoring and evaluation of results</a:t>
            </a:r>
            <a:endParaRPr lang="en-US" dirty="0"/>
          </a:p>
        </p:txBody>
      </p:sp>
      <p:sp>
        <p:nvSpPr>
          <p:cNvPr id="7" name="Text Placeholder 6"/>
          <p:cNvSpPr>
            <a:spLocks noGrp="1"/>
          </p:cNvSpPr>
          <p:nvPr>
            <p:ph type="body" sz="quarter" idx="3"/>
          </p:nvPr>
        </p:nvSpPr>
        <p:spPr>
          <a:xfrm>
            <a:off x="4107051" y="1363851"/>
            <a:ext cx="7315200" cy="681925"/>
          </a:xfrm>
        </p:spPr>
        <p:txBody>
          <a:bodyPr/>
          <a:lstStyle/>
          <a:p>
            <a:r>
              <a:rPr lang="en-US" dirty="0" smtClean="0"/>
              <a:t>IMPORTANCE OF THE ROLES</a:t>
            </a:r>
            <a:endParaRPr lang="en-US" dirty="0"/>
          </a:p>
        </p:txBody>
      </p:sp>
      <p:sp>
        <p:nvSpPr>
          <p:cNvPr id="8" name="Content Placeholder 7"/>
          <p:cNvSpPr>
            <a:spLocks noGrp="1"/>
          </p:cNvSpPr>
          <p:nvPr>
            <p:ph sz="quarter" idx="4"/>
          </p:nvPr>
        </p:nvSpPr>
        <p:spPr>
          <a:xfrm>
            <a:off x="4107051" y="2324746"/>
            <a:ext cx="7315199" cy="4184541"/>
          </a:xfrm>
        </p:spPr>
        <p:txBody>
          <a:bodyPr>
            <a:normAutofit lnSpcReduction="10000"/>
          </a:bodyPr>
          <a:lstStyle/>
          <a:p>
            <a:r>
              <a:rPr lang="en-US" dirty="0" smtClean="0"/>
              <a:t>The first step that developers of community system go through is the gathering of people affected by the same challenges in a society. The number of people can be as small or as large as the jurisdiction that the problem covers. Sensitization of the issues at hand is usually the next step, this stage practically informs the members on the vitality of the selected issues.</a:t>
            </a:r>
          </a:p>
          <a:p>
            <a:r>
              <a:rPr lang="en-US" dirty="0" smtClean="0"/>
              <a:t>Collection and analyzing of information from the society members is a vital step because it allows people to express themselves and provide solutions for the problems. This then leads to drawing of strategies to tackle the problem and dividing roles among the members to ensure that the process is inclusive.</a:t>
            </a:r>
          </a:p>
          <a:p>
            <a:r>
              <a:rPr lang="en-US" dirty="0" smtClean="0"/>
              <a:t>After actions have been taken it is always important to periodically evaluate the changes to note if they conform with the predicted outcomes.</a:t>
            </a:r>
            <a:endParaRPr lang="en-US" dirty="0"/>
          </a:p>
        </p:txBody>
      </p:sp>
    </p:spTree>
    <p:extLst>
      <p:ext uri="{BB962C8B-B14F-4D97-AF65-F5344CB8AC3E}">
        <p14:creationId xmlns:p14="http://schemas.microsoft.com/office/powerpoint/2010/main" val="4267852379"/>
      </p:ext>
    </p:extLst>
  </p:cSld>
  <p:clrMapOvr>
    <a:masterClrMapping/>
  </p:clrMapOvr>
  <mc:AlternateContent xmlns:mc="http://schemas.openxmlformats.org/markup-compatibility/2006">
    <mc:Choice xmlns:p14="http://schemas.microsoft.com/office/powerpoint/2010/main" Requires="p14">
      <p:transition>
        <p14:honeycomb/>
      </p:transition>
    </mc:Choice>
    <mc:Fallback>
      <p:transition>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pattFill prst="pct30">
          <a:fgClr>
            <a:schemeClr val="tx2">
              <a:lumMod val="40000"/>
              <a:lumOff val="60000"/>
            </a:schemeClr>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77333" y="609600"/>
            <a:ext cx="9660036" cy="940231"/>
          </a:xfrm>
        </p:spPr>
        <p:txBody>
          <a:bodyPr>
            <a:normAutofit/>
          </a:bodyPr>
          <a:lstStyle/>
          <a:p>
            <a:pPr algn="ctr"/>
            <a:r>
              <a:rPr lang="en-US" sz="4800" dirty="0" smtClean="0">
                <a:solidFill>
                  <a:schemeClr val="tx1"/>
                </a:solidFill>
              </a:rPr>
              <a:t>ANTICIPATED OUTCOMES</a:t>
            </a:r>
            <a:endParaRPr lang="en-US" sz="4800" dirty="0">
              <a:solidFill>
                <a:schemeClr val="tx1"/>
              </a:solidFill>
            </a:endParaRPr>
          </a:p>
        </p:txBody>
      </p:sp>
      <p:sp>
        <p:nvSpPr>
          <p:cNvPr id="3" name="Content Placeholder 2"/>
          <p:cNvSpPr>
            <a:spLocks noGrp="1"/>
          </p:cNvSpPr>
          <p:nvPr>
            <p:ph sz="half" idx="1"/>
          </p:nvPr>
        </p:nvSpPr>
        <p:spPr/>
        <p:txBody>
          <a:bodyPr/>
          <a:lstStyle/>
          <a:p>
            <a:endParaRPr lang="en-US" dirty="0" smtClean="0"/>
          </a:p>
          <a:p>
            <a:pPr>
              <a:buFont typeface="Wingdings" panose="05000000000000000000" pitchFamily="2" charset="2"/>
              <a:buChar char="v"/>
            </a:pPr>
            <a:r>
              <a:rPr lang="en-US" dirty="0" smtClean="0"/>
              <a:t>CREATION OF INDUSTRIES IN THE STATE</a:t>
            </a:r>
          </a:p>
          <a:p>
            <a:pPr>
              <a:buFont typeface="Wingdings" panose="05000000000000000000" pitchFamily="2" charset="2"/>
              <a:buChar char="v"/>
            </a:pPr>
            <a:r>
              <a:rPr lang="en-US" dirty="0" smtClean="0"/>
              <a:t>AVAILABILITY OF JOBS</a:t>
            </a:r>
          </a:p>
          <a:p>
            <a:pPr>
              <a:buFont typeface="Wingdings" panose="05000000000000000000" pitchFamily="2" charset="2"/>
              <a:buChar char="v"/>
            </a:pPr>
            <a:r>
              <a:rPr lang="en-US" dirty="0" smtClean="0"/>
              <a:t>REDUCTION OF VIOLENCE</a:t>
            </a:r>
          </a:p>
          <a:p>
            <a:pPr>
              <a:buFont typeface="Wingdings" panose="05000000000000000000" pitchFamily="2" charset="2"/>
              <a:buChar char="v"/>
            </a:pPr>
            <a:r>
              <a:rPr lang="en-US" dirty="0" smtClean="0"/>
              <a:t>RISE IN LIVING STANDARDS</a:t>
            </a:r>
          </a:p>
          <a:p>
            <a:pPr>
              <a:buFont typeface="Wingdings" panose="05000000000000000000" pitchFamily="2" charset="2"/>
              <a:buChar char="v"/>
            </a:pPr>
            <a:r>
              <a:rPr lang="en-US" dirty="0" smtClean="0"/>
              <a:t>REDUCTION IN POVERTY LEVELS</a:t>
            </a:r>
          </a:p>
          <a:p>
            <a:pPr>
              <a:buFont typeface="Wingdings" panose="05000000000000000000" pitchFamily="2" charset="2"/>
              <a:buChar char="v"/>
            </a:pPr>
            <a:r>
              <a:rPr lang="en-US" dirty="0" smtClean="0"/>
              <a:t>PEACEFUL AND HARMONIOUS SOCIETIES</a:t>
            </a:r>
          </a:p>
          <a:p>
            <a:endParaRPr lang="en-US" dirty="0"/>
          </a:p>
        </p:txBody>
      </p:sp>
      <p:sp>
        <p:nvSpPr>
          <p:cNvPr id="9" name="Content Placeholder 8"/>
          <p:cNvSpPr>
            <a:spLocks noGrp="1"/>
          </p:cNvSpPr>
          <p:nvPr>
            <p:ph sz="half" idx="2"/>
          </p:nvPr>
        </p:nvSpPr>
        <p:spPr>
          <a:xfrm>
            <a:off x="5089969" y="2160589"/>
            <a:ext cx="5805339" cy="3880773"/>
          </a:xfrm>
        </p:spPr>
        <p:txBody>
          <a:bodyPr/>
          <a:lstStyle/>
          <a:p>
            <a:r>
              <a:rPr lang="en-US" dirty="0" smtClean="0"/>
              <a:t>When industries are scouting for places to set up base, literacy levels in the location is an influencing factor. It determines the amount of capital a company will use to outsource skilled manpower. Places with high literacy levels attracts investors to set up industries in them.</a:t>
            </a:r>
          </a:p>
          <a:p>
            <a:r>
              <a:rPr lang="en-US" dirty="0" smtClean="0"/>
              <a:t>Consequently, availability of jobs leads to a reduction of social evils and degenerative behavior like violence and drug abuse and this raises the living standards of the society members.</a:t>
            </a:r>
          </a:p>
          <a:p>
            <a:r>
              <a:rPr lang="en-US" dirty="0" smtClean="0"/>
              <a:t>Gradually, levels of poverty will be reduced drastically and peace will be a binding factor. </a:t>
            </a:r>
            <a:endParaRPr lang="en-US" dirty="0"/>
          </a:p>
        </p:txBody>
      </p:sp>
    </p:spTree>
    <p:extLst>
      <p:ext uri="{BB962C8B-B14F-4D97-AF65-F5344CB8AC3E}">
        <p14:creationId xmlns:p14="http://schemas.microsoft.com/office/powerpoint/2010/main" val="1569885127"/>
      </p:ext>
    </p:extLst>
  </p:cSld>
  <p:clrMapOvr>
    <a:masterClrMapping/>
  </p:clrMapOvr>
  <mc:AlternateContent xmlns:mc="http://schemas.openxmlformats.org/markup-compatibility/2006">
    <mc:Choice xmlns:p14="http://schemas.microsoft.com/office/powerpoint/2010/main" Requires="p14">
      <p:transition spd="slow" p14:dur="1600" advTm="20000">
        <p14:gallery dir="r"/>
      </p:transition>
    </mc:Choice>
    <mc:Fallback>
      <p:transition spd="slow" advTm="20000">
        <p:fade/>
      </p:transition>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371</TotalTime>
  <Words>1208</Words>
  <Application>Microsoft Office PowerPoint</Application>
  <PresentationFormat>Widescreen</PresentationFormat>
  <Paragraphs>87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Trebuchet MS</vt:lpstr>
      <vt:lpstr>Wingdings</vt:lpstr>
      <vt:lpstr>Wingdings 3</vt:lpstr>
      <vt:lpstr>Facet</vt:lpstr>
      <vt:lpstr>ILLITERACY IN MISSOURI</vt:lpstr>
      <vt:lpstr>IMPORTANCE OF LITERACY</vt:lpstr>
      <vt:lpstr>CAUSES OF HIGH ILLITERACY LEVELS</vt:lpstr>
      <vt:lpstr>CONTRIBUTING FACTORS</vt:lpstr>
      <vt:lpstr>PROPOSED SOLUTIONS</vt:lpstr>
      <vt:lpstr>AGENTS OF CHANGE</vt:lpstr>
      <vt:lpstr>ROLE OF COMMUNITY DEVELOPMENT</vt:lpstr>
      <vt:lpstr>ANTICIPATED OUTCOMES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Alkaza</dc:creator>
  <cp:lastModifiedBy>Alkaza</cp:lastModifiedBy>
  <cp:revision>21</cp:revision>
  <dcterms:created xsi:type="dcterms:W3CDTF">2018-12-03T20:56:58Z</dcterms:created>
  <dcterms:modified xsi:type="dcterms:W3CDTF">2018-12-04T03:08:40Z</dcterms:modified>
</cp:coreProperties>
</file>